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codsphere.com/projects" TargetMode="External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codsphere.com/contact" TargetMode="External"/><Relationship Id="rId3" Type="http://schemas.openxmlformats.org/officeDocument/2006/relationships/hyperlink" Target="tel:+16049062693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772400" y="4114800"/>
            <a:ext cx="4480560" cy="2743200"/>
          </a:xfrm>
          <a:prstGeom prst="rect">
            <a:avLst/>
          </a:prstGeom>
          <a:solidFill>
            <a:srgbClr val="010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02920"/>
            <a:ext cx="1550051" cy="347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2011680"/>
            <a:ext cx="10058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FCFE"/>
                </a:solidFill>
                <a:latin typeface="Calibri"/>
              </a:rPr>
              <a:t>Company overview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377440"/>
            <a:ext cx="10058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800" b="1">
                <a:solidFill>
                  <a:srgbClr val="FFFFFF"/>
                </a:solidFill>
                <a:latin typeface="Calibri"/>
              </a:rPr>
              <a:t>CodSphere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20040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FFFFFF"/>
                </a:solidFill>
                <a:latin typeface="Calibri"/>
              </a:rPr>
              <a:t>Commerce and order operations for businesses where every order is customized.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4160520"/>
            <a:ext cx="822960" cy="27432"/>
          </a:xfrm>
          <a:prstGeom prst="rect">
            <a:avLst/>
          </a:prstGeom>
          <a:solidFill>
            <a:srgbClr val="33FC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33FCFE"/>
                </a:solidFill>
                <a:latin typeface="Calibri"/>
              </a:rPr>
              <a:t>www.codsphere.com  ·  (604) 906-2693  ·  info@codsphere.ca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3FC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0" y="0"/>
            <a:ext cx="6248095" cy="54864"/>
          </a:xfrm>
          <a:prstGeom prst="rect">
            <a:avLst/>
          </a:prstGeom>
          <a:solidFill>
            <a:srgbClr val="010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010B66"/>
                </a:solidFill>
                <a:latin typeface="Calibri"/>
              </a:rPr>
              <a:t>PURPOSE OF THIS MEETING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0A0A0A"/>
                </a:solidFill>
                <a:latin typeface="Calibri"/>
              </a:rPr>
              <a:t>By the end of this conversation, you’ll know three things.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194560"/>
            <a:ext cx="3520440" cy="301752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377440"/>
            <a:ext cx="30632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200" b="1">
                <a:solidFill>
                  <a:srgbClr val="010B66"/>
                </a:solidFill>
                <a:latin typeface="Calibri"/>
              </a:rPr>
              <a:t>01</a:t>
            </a:r>
          </a:p>
          <a:p>
            <a:pPr>
              <a:spcAft>
                <a:spcPts val="500"/>
              </a:spcAft>
            </a:pPr>
            <a:r>
              <a:rPr sz="2000" b="1">
                <a:solidFill>
                  <a:srgbClr val="0A0A0A"/>
                </a:solidFill>
                <a:latin typeface="Calibri"/>
              </a:rPr>
              <a:t>Fit</a:t>
            </a:r>
          </a:p>
          <a:p>
            <a:pPr>
              <a:spcAft>
                <a:spcPts val="500"/>
              </a:spcAft>
            </a:pPr>
            <a:r>
              <a:rPr sz="1500" b="0">
                <a:solidFill>
                  <a:srgbClr val="6B7280"/>
                </a:solidFill>
                <a:latin typeface="Calibri"/>
              </a:rPr>
              <a:t>Whether your way of taking and fulfilling custom orders matches what CodSphere is built for.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2194560"/>
            <a:ext cx="3520440" cy="301752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2377440"/>
            <a:ext cx="30632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200" b="1">
                <a:solidFill>
                  <a:srgbClr val="010B66"/>
                </a:solidFill>
                <a:latin typeface="Calibri"/>
              </a:rPr>
              <a:t>02</a:t>
            </a:r>
          </a:p>
          <a:p>
            <a:pPr>
              <a:spcAft>
                <a:spcPts val="500"/>
              </a:spcAft>
            </a:pPr>
            <a:r>
              <a:rPr sz="2000" b="1">
                <a:solidFill>
                  <a:srgbClr val="0A0A0A"/>
                </a:solidFill>
                <a:latin typeface="Calibri"/>
              </a:rPr>
              <a:t>Opportunity</a:t>
            </a:r>
          </a:p>
          <a:p>
            <a:pPr>
              <a:spcAft>
                <a:spcPts val="500"/>
              </a:spcAft>
            </a:pPr>
            <a:r>
              <a:rPr sz="1500" b="0">
                <a:solidFill>
                  <a:srgbClr val="6B7280"/>
                </a:solidFill>
                <a:latin typeface="Calibri"/>
              </a:rPr>
              <a:t>Where incomplete intake or lost status is costing time — on one real order path.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59" y="2194560"/>
            <a:ext cx="3520440" cy="301752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66759" y="2377440"/>
            <a:ext cx="30632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200" b="1">
                <a:solidFill>
                  <a:srgbClr val="010B66"/>
                </a:solidFill>
                <a:latin typeface="Calibri"/>
              </a:rPr>
              <a:t>03</a:t>
            </a:r>
          </a:p>
          <a:p>
            <a:pPr>
              <a:spcAft>
                <a:spcPts val="500"/>
              </a:spcAft>
            </a:pPr>
            <a:r>
              <a:rPr sz="2000" b="1">
                <a:solidFill>
                  <a:srgbClr val="0A0A0A"/>
                </a:solidFill>
                <a:latin typeface="Calibri"/>
              </a:rPr>
              <a:t>Next step</a:t>
            </a:r>
          </a:p>
          <a:p>
            <a:pPr>
              <a:spcAft>
                <a:spcPts val="500"/>
              </a:spcAft>
            </a:pPr>
            <a:r>
              <a:rPr sz="1500" b="0">
                <a:solidFill>
                  <a:srgbClr val="6B7280"/>
                </a:solidFill>
                <a:latin typeface="Calibri"/>
              </a:rPr>
              <a:t>The smallest useful engagement — or an honest “not for you.”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4864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6B7280"/>
                </a:solidFill>
                <a:latin typeface="Calibri"/>
              </a:rPr>
              <a:t>This is not a feature dump. It’s a working session on one of your orders.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6355080"/>
            <a:ext cx="10881360" cy="9144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46520"/>
            <a:ext cx="804672" cy="2011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114800" y="644652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6B7280"/>
                </a:solidFill>
                <a:latin typeface="Calibri"/>
              </a:rPr>
              <a:t>www.codsphere.com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280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Calibri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3FC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0" y="0"/>
            <a:ext cx="6248095" cy="54864"/>
          </a:xfrm>
          <a:prstGeom prst="rect">
            <a:avLst/>
          </a:prstGeom>
          <a:solidFill>
            <a:srgbClr val="010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010B66"/>
                </a:solidFill>
                <a:latin typeface="Calibri"/>
              </a:rPr>
              <a:t>THE PROBLEM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A0A0A"/>
                </a:solidFill>
                <a:latin typeface="Calibri"/>
              </a:rPr>
              <a:t>When every order is different,
generic tools break.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286000"/>
            <a:ext cx="5212080" cy="228600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468880"/>
            <a:ext cx="475488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800" b="1">
                <a:solidFill>
                  <a:srgbClr val="0A0A0A"/>
                </a:solidFill>
                <a:latin typeface="Calibri"/>
              </a:rPr>
              <a:t>Hard to buy</a:t>
            </a:r>
          </a:p>
          <a:p>
            <a:pPr>
              <a:spcAft>
                <a:spcPts val="500"/>
              </a:spcAft>
            </a:pPr>
            <a:r>
              <a:rPr sz="1500" b="0">
                <a:solidFill>
                  <a:srgbClr val="6B7280"/>
                </a:solidFill>
                <a:latin typeface="Calibri"/>
              </a:rPr>
              <a:t>Customers need guidance on options, specs, files, approvals, and deadlines. A standard cart assumes a fixed product — so requests arrive incomplete.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2286000"/>
            <a:ext cx="5212080" cy="228600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55080" y="2468880"/>
            <a:ext cx="475488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800" b="1">
                <a:solidFill>
                  <a:srgbClr val="0A0A0A"/>
                </a:solidFill>
                <a:latin typeface="Calibri"/>
              </a:rPr>
              <a:t>Hard to run</a:t>
            </a:r>
          </a:p>
          <a:p>
            <a:pPr>
              <a:spcAft>
                <a:spcPts val="500"/>
              </a:spcAft>
            </a:pPr>
            <a:r>
              <a:rPr sz="1500" b="0">
                <a:solidFill>
                  <a:srgbClr val="6B7280"/>
                </a:solidFill>
                <a:latin typeface="Calibri"/>
              </a:rPr>
              <a:t>Jobs bounce across email, spreadsheets, CRM, and production tools. Teams often learn something stalled when the customer asks where their order is.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800600"/>
            <a:ext cx="10698480" cy="91440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4937760"/>
            <a:ext cx="10241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500" b="0">
                <a:solidFill>
                  <a:srgbClr val="0A0A0A"/>
                </a:solidFill>
                <a:latin typeface="Calibri"/>
              </a:rPr>
              <a:t>The gap: selling and fulfilling custom work live in different places.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6355080"/>
            <a:ext cx="10881360" cy="9144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46520"/>
            <a:ext cx="804672" cy="2011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114800" y="644652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6B7280"/>
                </a:solidFill>
                <a:latin typeface="Calibri"/>
              </a:rPr>
              <a:t>www.codsphere.com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24160" y="6446520"/>
            <a:ext cx="1280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Calibri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3FC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0" y="0"/>
            <a:ext cx="6248095" cy="54864"/>
          </a:xfrm>
          <a:prstGeom prst="rect">
            <a:avLst/>
          </a:prstGeom>
          <a:solidFill>
            <a:srgbClr val="010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010B66"/>
                </a:solidFill>
                <a:latin typeface="Calibri"/>
              </a:rPr>
              <a:t>WHO WE HELP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0A0A0A"/>
                </a:solidFill>
                <a:latin typeface="Calibri"/>
              </a:rPr>
              <a:t>Any business where most orders are different.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78308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6B7280"/>
                </a:solidFill>
                <a:latin typeface="Calibri"/>
              </a:rPr>
              <a:t>If the work is configured per customer — not a fixed shelf item — you’re in the market.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468880"/>
            <a:ext cx="5029200" cy="3108960"/>
          </a:xfrm>
          <a:prstGeom prst="roundRect">
            <a:avLst>
              <a:gd name="adj" fmla="val 8000"/>
            </a:avLst>
          </a:prstGeom>
          <a:solidFill>
            <a:srgbClr val="010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651760"/>
            <a:ext cx="4572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800" b="1">
                <a:solidFill>
                  <a:srgbClr val="FFFFFF"/>
                </a:solidFill>
                <a:latin typeface="Calibri"/>
              </a:rPr>
              <a:t>A strong fit when</a:t>
            </a:r>
          </a:p>
          <a:p>
            <a:pPr>
              <a:spcAft>
                <a:spcPts val="500"/>
              </a:spcAft>
            </a:pPr>
            <a:r>
              <a:rPr sz="1500" b="0">
                <a:solidFill>
                  <a:srgbClr val="FFFFFF"/>
                </a:solidFill>
                <a:latin typeface="Calibri"/>
              </a:rPr>
              <a:t>• Most orders are unique to the customer</a:t>
            </a:r>
          </a:p>
          <a:p>
            <a:pPr>
              <a:spcAft>
                <a:spcPts val="500"/>
              </a:spcAft>
            </a:pPr>
            <a:r>
              <a:rPr sz="1500" b="0">
                <a:solidFill>
                  <a:srgbClr val="FFFFFF"/>
                </a:solidFill>
                <a:latin typeface="Calibri"/>
              </a:rPr>
              <a:t>• Quotes, specs, or approvals matter before work starts</a:t>
            </a:r>
          </a:p>
          <a:p>
            <a:pPr>
              <a:spcAft>
                <a:spcPts val="500"/>
              </a:spcAft>
            </a:pPr>
            <a:r>
              <a:rPr sz="1500" b="0">
                <a:solidFill>
                  <a:srgbClr val="FFFFFF"/>
                </a:solidFill>
                <a:latin typeface="Calibri"/>
              </a:rPr>
              <a:t>• Several people or systems touch each job</a:t>
            </a:r>
          </a:p>
          <a:p>
            <a:pPr>
              <a:spcAft>
                <a:spcPts val="500"/>
              </a:spcAft>
            </a:pPr>
            <a:r>
              <a:rPr sz="1500" b="0">
                <a:solidFill>
                  <a:srgbClr val="FFFFFF"/>
                </a:solidFill>
                <a:latin typeface="Calibri"/>
              </a:rPr>
              <a:t>• Status lives in more than one place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0" y="2468880"/>
            <a:ext cx="5577840" cy="310896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72200" y="2651760"/>
            <a:ext cx="512064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600" b="1">
                <a:solidFill>
                  <a:srgbClr val="0A0A0A"/>
                </a:solidFill>
                <a:latin typeface="Calibri"/>
              </a:rPr>
              <a:t>Examples (not a limit list)</a:t>
            </a:r>
          </a:p>
          <a:p>
            <a:pPr>
              <a:spcAft>
                <a:spcPts val="500"/>
              </a:spcAft>
            </a:pPr>
            <a:r>
              <a:rPr sz="1400" b="0">
                <a:solidFill>
                  <a:srgbClr val="6B7280"/>
                </a:solidFill>
                <a:latin typeface="Calibri"/>
              </a:rPr>
              <a:t>• Kitchens, cabinets, and custom millwork</a:t>
            </a:r>
          </a:p>
          <a:p>
            <a:pPr>
              <a:spcAft>
                <a:spcPts val="500"/>
              </a:spcAft>
            </a:pPr>
            <a:r>
              <a:rPr sz="1400" b="0">
                <a:solidFill>
                  <a:srgbClr val="6B7280"/>
                </a:solidFill>
                <a:latin typeface="Calibri"/>
              </a:rPr>
              <a:t>• Home renovations and custom builders</a:t>
            </a:r>
          </a:p>
          <a:p>
            <a:pPr>
              <a:spcAft>
                <a:spcPts val="500"/>
              </a:spcAft>
            </a:pPr>
            <a:r>
              <a:rPr sz="1400" b="0">
                <a:solidFill>
                  <a:srgbClr val="6B7280"/>
                </a:solidFill>
                <a:latin typeface="Calibri"/>
              </a:rPr>
              <a:t>• Pharmacy / specialty fulfillment</a:t>
            </a:r>
          </a:p>
          <a:p>
            <a:pPr>
              <a:spcAft>
                <a:spcPts val="500"/>
              </a:spcAft>
            </a:pPr>
            <a:r>
              <a:rPr sz="1400" b="0">
                <a:solidFill>
                  <a:srgbClr val="6B7280"/>
                </a:solidFill>
                <a:latin typeface="Calibri"/>
              </a:rPr>
              <a:t>• Print, sign, and graphics</a:t>
            </a:r>
          </a:p>
          <a:p>
            <a:pPr>
              <a:spcAft>
                <a:spcPts val="500"/>
              </a:spcAft>
            </a:pPr>
            <a:r>
              <a:rPr sz="1400" b="0">
                <a:solidFill>
                  <a:srgbClr val="6B7280"/>
                </a:solidFill>
                <a:latin typeface="Calibri"/>
              </a:rPr>
              <a:t>• Promo, apparel, and fabrication</a:t>
            </a:r>
          </a:p>
          <a:p>
            <a:pPr>
              <a:spcAft>
                <a:spcPts val="500"/>
              </a:spcAft>
            </a:pPr>
            <a:r>
              <a:rPr sz="400" b="0">
                <a:solidFill>
                  <a:srgbClr val="6B7280"/>
                </a:solidFill>
                <a:latin typeface="Calibri"/>
              </a:rPr>
              <a:t/>
            </a:r>
          </a:p>
          <a:p>
            <a:pPr>
              <a:spcAft>
                <a:spcPts val="500"/>
              </a:spcAft>
            </a:pPr>
            <a:r>
              <a:rPr sz="1300" b="1">
                <a:solidFill>
                  <a:srgbClr val="0A0A0A"/>
                </a:solidFill>
                <a:latin typeface="Calibri"/>
              </a:rPr>
              <a:t>Same pattern: every order is different.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355080"/>
            <a:ext cx="10881360" cy="9144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46520"/>
            <a:ext cx="804672" cy="20116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14800" y="644652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6B7280"/>
                </a:solidFill>
                <a:latin typeface="Calibri"/>
              </a:rPr>
              <a:t>www.codsphere.com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24160" y="6446520"/>
            <a:ext cx="1280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Calibri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3FC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0" y="0"/>
            <a:ext cx="6248095" cy="54864"/>
          </a:xfrm>
          <a:prstGeom prst="rect">
            <a:avLst/>
          </a:prstGeom>
          <a:solidFill>
            <a:srgbClr val="010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010B66"/>
                </a:solidFill>
                <a:latin typeface="Calibri"/>
              </a:rPr>
              <a:t>WHAT WE BUILD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0A0A0A"/>
                </a:solidFill>
                <a:latin typeface="Calibri"/>
              </a:rPr>
              <a:t>Start where you need. Expand as you grow.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194560"/>
            <a:ext cx="3383280" cy="310896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377440"/>
            <a:ext cx="29260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200" b="1">
                <a:solidFill>
                  <a:srgbClr val="010B66"/>
                </a:solidFill>
                <a:latin typeface="Calibri"/>
              </a:rPr>
              <a:t>01</a:t>
            </a:r>
          </a:p>
          <a:p>
            <a:pPr>
              <a:spcAft>
                <a:spcPts val="500"/>
              </a:spcAft>
            </a:pPr>
            <a:r>
              <a:rPr sz="1800" b="1">
                <a:solidFill>
                  <a:srgbClr val="0A0A0A"/>
                </a:solidFill>
                <a:latin typeface="Calibri"/>
              </a:rPr>
              <a:t>Digital Storefront</a:t>
            </a:r>
          </a:p>
          <a:p>
            <a:pPr>
              <a:spcAft>
                <a:spcPts val="500"/>
              </a:spcAft>
            </a:pPr>
            <a:r>
              <a:rPr sz="1400" b="0">
                <a:solidFill>
                  <a:srgbClr val="6B7280"/>
                </a:solidFill>
                <a:latin typeface="Calibri"/>
              </a:rPr>
              <a:t>Make custom work easier to discover, quote, and order — with the right files and specs captured up front.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80" y="2194560"/>
            <a:ext cx="3383280" cy="310896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26280" y="2377440"/>
            <a:ext cx="29260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200" b="1">
                <a:solidFill>
                  <a:srgbClr val="010B66"/>
                </a:solidFill>
                <a:latin typeface="Calibri"/>
              </a:rPr>
              <a:t>02</a:t>
            </a:r>
          </a:p>
          <a:p>
            <a:pPr>
              <a:spcAft>
                <a:spcPts val="500"/>
              </a:spcAft>
            </a:pPr>
            <a:r>
              <a:rPr sz="1800" b="1">
                <a:solidFill>
                  <a:srgbClr val="0A0A0A"/>
                </a:solidFill>
                <a:latin typeface="Calibri"/>
              </a:rPr>
              <a:t>Order Flow</a:t>
            </a:r>
          </a:p>
          <a:p>
            <a:pPr>
              <a:spcAft>
                <a:spcPts val="500"/>
              </a:spcAft>
            </a:pPr>
            <a:r>
              <a:rPr sz="1400" b="0">
                <a:solidFill>
                  <a:srgbClr val="6B7280"/>
                </a:solidFill>
                <a:latin typeface="Calibri"/>
              </a:rPr>
              <a:t>Give every job one visible path — design, approval, production, delivery — and see what stalls.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55279" y="2194560"/>
            <a:ext cx="3383280" cy="310896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83879" y="2377440"/>
            <a:ext cx="29260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200" b="1">
                <a:solidFill>
                  <a:srgbClr val="010B66"/>
                </a:solidFill>
                <a:latin typeface="Calibri"/>
              </a:rPr>
              <a:t>03</a:t>
            </a:r>
          </a:p>
          <a:p>
            <a:pPr>
              <a:spcAft>
                <a:spcPts val="500"/>
              </a:spcAft>
            </a:pPr>
            <a:r>
              <a:rPr sz="1800" b="1">
                <a:solidFill>
                  <a:srgbClr val="0A0A0A"/>
                </a:solidFill>
                <a:latin typeface="Calibri"/>
              </a:rPr>
              <a:t>Custom Extensions</a:t>
            </a:r>
          </a:p>
          <a:p>
            <a:pPr>
              <a:spcAft>
                <a:spcPts val="500"/>
              </a:spcAft>
            </a:pPr>
            <a:r>
              <a:rPr sz="1400" b="0">
                <a:solidFill>
                  <a:srgbClr val="6B7280"/>
                </a:solidFill>
                <a:latin typeface="Calibri"/>
              </a:rPr>
              <a:t>Add the estimator, portal, supplier link, or fulfillment screen your stack is missing — on the same order flow.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53212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7280"/>
                </a:solidFill>
                <a:latin typeface="Calibri"/>
              </a:rPr>
              <a:t>Not a standard cart. Not a forced full MIS or ERP replacement.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6355080"/>
            <a:ext cx="10881360" cy="9144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46520"/>
            <a:ext cx="804672" cy="2011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114800" y="644652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6B7280"/>
                </a:solidFill>
                <a:latin typeface="Calibri"/>
              </a:rPr>
              <a:t>www.codsphere.com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280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Calibri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3FC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0" y="0"/>
            <a:ext cx="6248095" cy="54864"/>
          </a:xfrm>
          <a:prstGeom prst="rect">
            <a:avLst/>
          </a:prstGeom>
          <a:solidFill>
            <a:srgbClr val="010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010B66"/>
                </a:solidFill>
                <a:latin typeface="Calibri"/>
              </a:rPr>
              <a:t>HOW WE WORK · PRICING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0A0A0A"/>
                </a:solidFill>
                <a:latin typeface="Calibri"/>
              </a:rPr>
              <a:t>The smallest useful step first.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148840"/>
            <a:ext cx="2697480" cy="320040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2286000"/>
            <a:ext cx="23774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400" b="1">
                <a:solidFill>
                  <a:srgbClr val="0A0A0A"/>
                </a:solidFill>
                <a:latin typeface="Calibri"/>
              </a:rPr>
              <a:t>1. Diagnose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6B7280"/>
                </a:solidFill>
                <a:latin typeface="Calibri"/>
              </a:rPr>
              <a:t>Map one real order end to end.</a:t>
            </a:r>
          </a:p>
          <a:p>
            <a:pPr>
              <a:spcAft>
                <a:spcPts val="500"/>
              </a:spcAft>
            </a:pPr>
            <a:r>
              <a:rPr sz="600" b="0">
                <a:solidFill>
                  <a:srgbClr val="6B7280"/>
                </a:solidFill>
                <a:latin typeface="Calibri"/>
              </a:rPr>
              <a:t/>
            </a:r>
          </a:p>
          <a:p>
            <a:pPr>
              <a:spcAft>
                <a:spcPts val="500"/>
              </a:spcAft>
            </a:pPr>
            <a:r>
              <a:rPr sz="1500" b="1">
                <a:solidFill>
                  <a:srgbClr val="0A0A0A"/>
                </a:solidFill>
                <a:latin typeface="Calibri"/>
              </a:rPr>
              <a:t>CAD $1,500–$2,500</a:t>
            </a:r>
          </a:p>
          <a:p>
            <a:pPr>
              <a:spcAft>
                <a:spcPts val="500"/>
              </a:spcAft>
            </a:pPr>
            <a:r>
              <a:rPr sz="1100" b="0">
                <a:solidFill>
                  <a:srgbClr val="6B7280"/>
                </a:solidFill>
                <a:latin typeface="Calibri"/>
              </a:rPr>
              <a:t>1–2 weeks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20440" y="2148840"/>
            <a:ext cx="2697480" cy="320040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85032" y="2286000"/>
            <a:ext cx="23774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400" b="1">
                <a:solidFill>
                  <a:srgbClr val="0A0A0A"/>
                </a:solidFill>
                <a:latin typeface="Calibri"/>
              </a:rPr>
              <a:t>2. Digital Storefront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6B7280"/>
                </a:solidFill>
                <a:latin typeface="Calibri"/>
              </a:rPr>
              <a:t>Intake and selling surface for custom work.</a:t>
            </a:r>
          </a:p>
          <a:p>
            <a:pPr>
              <a:spcAft>
                <a:spcPts val="500"/>
              </a:spcAft>
            </a:pPr>
            <a:r>
              <a:rPr sz="600" b="0">
                <a:solidFill>
                  <a:srgbClr val="6B7280"/>
                </a:solidFill>
                <a:latin typeface="Calibri"/>
              </a:rPr>
              <a:t/>
            </a:r>
          </a:p>
          <a:p>
            <a:pPr>
              <a:spcAft>
                <a:spcPts val="500"/>
              </a:spcAft>
            </a:pPr>
            <a:r>
              <a:rPr sz="1500" b="1">
                <a:solidFill>
                  <a:srgbClr val="0A0A0A"/>
                </a:solidFill>
                <a:latin typeface="Calibri"/>
              </a:rPr>
              <a:t>CAD $10k–$25k</a:t>
            </a:r>
          </a:p>
          <a:p>
            <a:pPr>
              <a:spcAft>
                <a:spcPts val="500"/>
              </a:spcAft>
            </a:pPr>
            <a:r>
              <a:rPr sz="1100" b="0">
                <a:solidFill>
                  <a:srgbClr val="6B7280"/>
                </a:solidFill>
                <a:latin typeface="Calibri"/>
              </a:rPr>
              <a:t>+ $300–$750/mo · 4–8 weeks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2148840"/>
            <a:ext cx="2697480" cy="320040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65392" y="2286000"/>
            <a:ext cx="23774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400" b="1">
                <a:solidFill>
                  <a:srgbClr val="0A0A0A"/>
                </a:solidFill>
                <a:latin typeface="Calibri"/>
              </a:rPr>
              <a:t>3. Order Flow Pilot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6B7280"/>
                </a:solidFill>
                <a:latin typeface="Calibri"/>
              </a:rPr>
              <a:t>Timeline and status for teams that touch every job.</a:t>
            </a:r>
          </a:p>
          <a:p>
            <a:pPr>
              <a:spcAft>
                <a:spcPts val="500"/>
              </a:spcAft>
            </a:pPr>
            <a:r>
              <a:rPr sz="600" b="0">
                <a:solidFill>
                  <a:srgbClr val="6B7280"/>
                </a:solidFill>
                <a:latin typeface="Calibri"/>
              </a:rPr>
              <a:t/>
            </a:r>
          </a:p>
          <a:p>
            <a:pPr>
              <a:spcAft>
                <a:spcPts val="500"/>
              </a:spcAft>
            </a:pPr>
            <a:r>
              <a:rPr sz="1500" b="1">
                <a:solidFill>
                  <a:srgbClr val="0A0A0A"/>
                </a:solidFill>
                <a:latin typeface="Calibri"/>
              </a:rPr>
              <a:t>CAD $7.5k–$15k</a:t>
            </a:r>
          </a:p>
          <a:p>
            <a:pPr>
              <a:spcAft>
                <a:spcPts val="500"/>
              </a:spcAft>
            </a:pPr>
            <a:r>
              <a:rPr sz="1100" b="0">
                <a:solidFill>
                  <a:srgbClr val="6B7280"/>
                </a:solidFill>
                <a:latin typeface="Calibri"/>
              </a:rPr>
              <a:t>+ $1k–$2k/mo · 3–6 weeks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81160" y="2148840"/>
            <a:ext cx="2697480" cy="320040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445752" y="2286000"/>
            <a:ext cx="23774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400" b="1">
                <a:solidFill>
                  <a:srgbClr val="0A0A0A"/>
                </a:solidFill>
                <a:latin typeface="Calibri"/>
              </a:rPr>
              <a:t>4. Custom Extensions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6B7280"/>
                </a:solidFill>
                <a:latin typeface="Calibri"/>
              </a:rPr>
              <a:t>Only after discovery — scoped to your workflow.</a:t>
            </a:r>
          </a:p>
          <a:p>
            <a:pPr>
              <a:spcAft>
                <a:spcPts val="500"/>
              </a:spcAft>
            </a:pPr>
            <a:r>
              <a:rPr sz="600" b="0">
                <a:solidFill>
                  <a:srgbClr val="6B7280"/>
                </a:solidFill>
                <a:latin typeface="Calibri"/>
              </a:rPr>
              <a:t/>
            </a:r>
          </a:p>
          <a:p>
            <a:pPr>
              <a:spcAft>
                <a:spcPts val="500"/>
              </a:spcAft>
            </a:pPr>
            <a:r>
              <a:rPr sz="1500" b="1">
                <a:solidFill>
                  <a:srgbClr val="0A0A0A"/>
                </a:solidFill>
                <a:latin typeface="Calibri"/>
              </a:rPr>
              <a:t>CAD $20k+</a:t>
            </a:r>
          </a:p>
          <a:p>
            <a:pPr>
              <a:spcAft>
                <a:spcPts val="500"/>
              </a:spcAft>
            </a:pPr>
            <a:r>
              <a:rPr sz="1100" b="0">
                <a:solidFill>
                  <a:srgbClr val="6B7280"/>
                </a:solidFill>
                <a:latin typeface="Calibri"/>
              </a:rPr>
              <a:t>Timeline varies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53212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B7280"/>
                </a:solidFill>
                <a:latin typeface="Calibri"/>
              </a:rPr>
              <a:t>Fixed quote after discovery. GST extra if applicable.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355080"/>
            <a:ext cx="10881360" cy="9144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logo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46520"/>
            <a:ext cx="804672" cy="20116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114800" y="644652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6B7280"/>
                </a:solidFill>
                <a:latin typeface="Calibri"/>
              </a:rPr>
              <a:t>www.codsphere.com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24160" y="6446520"/>
            <a:ext cx="1280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Calibri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3FC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0" y="0"/>
            <a:ext cx="6248095" cy="54864"/>
          </a:xfrm>
          <a:prstGeom prst="rect">
            <a:avLst/>
          </a:prstGeom>
          <a:solidFill>
            <a:srgbClr val="010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010B66"/>
                </a:solidFill>
                <a:latin typeface="Calibri"/>
              </a:rPr>
              <a:t>SELECTED 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0A0A0A"/>
                </a:solidFill>
                <a:latin typeface="Calibri"/>
              </a:rPr>
              <a:t>Systems built around real operating complexity.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148840"/>
            <a:ext cx="5212080" cy="292608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331720"/>
            <a:ext cx="475488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100" b="1">
                <a:solidFill>
                  <a:srgbClr val="010B66"/>
                </a:solidFill>
                <a:latin typeface="Calibri"/>
              </a:rPr>
              <a:t>UAT</a:t>
            </a:r>
          </a:p>
          <a:p>
            <a:pPr>
              <a:spcAft>
                <a:spcPts val="500"/>
              </a:spcAft>
            </a:pPr>
            <a:r>
              <a:rPr sz="1700" b="1">
                <a:solidFill>
                  <a:srgbClr val="0A0A0A"/>
                </a:solidFill>
                <a:latin typeface="Calibri"/>
              </a:rPr>
              <a:t>Great West Graphics / Proof Industries</a:t>
            </a:r>
          </a:p>
          <a:p>
            <a:pPr>
              <a:spcAft>
                <a:spcPts val="500"/>
              </a:spcAft>
            </a:pPr>
            <a:r>
              <a:rPr sz="1400" b="0">
                <a:solidFill>
                  <a:srgbClr val="6B7280"/>
                </a:solidFill>
                <a:latin typeface="Calibri"/>
              </a:rPr>
              <a:t>Digital storefront and order-flow integration for custom print and graphics work — quote through production visibility.</a:t>
            </a:r>
          </a:p>
          <a:p>
            <a:pPr>
              <a:spcAft>
                <a:spcPts val="500"/>
              </a:spcAft>
            </a:pPr>
            <a:r>
              <a:rPr sz="600" b="0">
                <a:solidFill>
                  <a:srgbClr val="6B7280"/>
                </a:solidFill>
                <a:latin typeface="Calibri"/>
              </a:rPr>
              <a:t/>
            </a:r>
          </a:p>
          <a:p>
            <a:pPr>
              <a:spcAft>
                <a:spcPts val="500"/>
              </a:spcAft>
            </a:pPr>
            <a:r>
              <a:rPr sz="1300" b="0">
                <a:solidFill>
                  <a:srgbClr val="6B7280"/>
                </a:solidFill>
                <a:latin typeface="Calibri"/>
              </a:rPr>
              <a:t>Outcome measurement in progress.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2148840"/>
            <a:ext cx="5212080" cy="292608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55080" y="2331720"/>
            <a:ext cx="475488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100" b="1">
                <a:solidFill>
                  <a:srgbClr val="010B66"/>
                </a:solidFill>
                <a:latin typeface="Calibri"/>
              </a:rPr>
              <a:t>LIVE</a:t>
            </a:r>
          </a:p>
          <a:p>
            <a:pPr>
              <a:spcAft>
                <a:spcPts val="500"/>
              </a:spcAft>
            </a:pPr>
            <a:r>
              <a:rPr sz="1700" b="1">
                <a:solidFill>
                  <a:srgbClr val="0A0A0A"/>
                </a:solidFill>
                <a:latin typeface="Calibri"/>
              </a:rPr>
              <a:t>Voltvera</a:t>
            </a:r>
          </a:p>
          <a:p>
            <a:pPr>
              <a:spcAft>
                <a:spcPts val="500"/>
              </a:spcAft>
            </a:pPr>
            <a:r>
              <a:rPr sz="1400" b="0">
                <a:solidFill>
                  <a:srgbClr val="6B7280"/>
                </a:solidFill>
                <a:latin typeface="Calibri"/>
              </a:rPr>
              <a:t>Commerce and operations workspace for multi-party order coordination — storefront through fulfillment and settlement.</a:t>
            </a:r>
          </a:p>
          <a:p>
            <a:pPr>
              <a:spcAft>
                <a:spcPts val="500"/>
              </a:spcAft>
            </a:pPr>
            <a:r>
              <a:rPr sz="600" b="0">
                <a:solidFill>
                  <a:srgbClr val="6B7280"/>
                </a:solidFill>
                <a:latin typeface="Calibri"/>
              </a:rPr>
              <a:t/>
            </a:r>
          </a:p>
          <a:p>
            <a:pPr>
              <a:spcAft>
                <a:spcPts val="500"/>
              </a:spcAft>
            </a:pPr>
            <a:r>
              <a:rPr sz="1300" b="0">
                <a:solidFill>
                  <a:srgbClr val="6B7280"/>
                </a:solidFill>
                <a:latin typeface="Calibri"/>
              </a:rPr>
              <a:t>Outcome measurement in progress.</a:t>
            </a:r>
          </a:p>
        </p:txBody>
      </p:sp>
      <p:sp>
        <p:nvSpPr>
          <p:cNvPr id="11" name="Rounded Rectangle 10">
            <a:hlinkClick r:id="rId2"/>
          </p:cNvPr>
          <p:cNvSpPr/>
          <p:nvPr/>
        </p:nvSpPr>
        <p:spPr>
          <a:xfrm>
            <a:off x="640080" y="5349240"/>
            <a:ext cx="3200400" cy="475488"/>
          </a:xfrm>
          <a:prstGeom prst="roundRect">
            <a:avLst>
              <a:gd name="adj" fmla="val 50000"/>
            </a:avLst>
          </a:prstGeom>
          <a:solidFill>
            <a:srgbClr val="010B66"/>
          </a:solidFill>
          <a:ln w="15875">
            <a:solidFill>
              <a:srgbClr val="33FC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See projects on the site →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355080"/>
            <a:ext cx="10881360" cy="9144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logo-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6446520"/>
            <a:ext cx="804672" cy="20116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14800" y="644652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6B7280"/>
                </a:solidFill>
                <a:latin typeface="Calibri"/>
              </a:rPr>
              <a:t>www.codsphere.com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24160" y="6446520"/>
            <a:ext cx="1280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Calibri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3FC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0" y="0"/>
            <a:ext cx="6248095" cy="54864"/>
          </a:xfrm>
          <a:prstGeom prst="rect">
            <a:avLst/>
          </a:prstGeom>
          <a:solidFill>
            <a:srgbClr val="010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010B66"/>
                </a:solidFill>
                <a:latin typeface="Calibri"/>
              </a:rPr>
              <a:t>NEXT STEP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A0A0A"/>
                </a:solidFill>
                <a:latin typeface="Calibri"/>
              </a:rPr>
              <a:t>Show us one order that should
have gone better.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945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6B7280"/>
                </a:solidFill>
                <a:latin typeface="Calibri"/>
              </a:rPr>
              <a:t>Book 30 minutes. Expected outcome: fit + next step — or a clean no.</a:t>
            </a:r>
          </a:p>
        </p:txBody>
      </p:sp>
      <p:sp>
        <p:nvSpPr>
          <p:cNvPr id="8" name="Rounded Rectangle 7">
            <a:hlinkClick r:id="rId2"/>
          </p:cNvPr>
          <p:cNvSpPr/>
          <p:nvPr/>
        </p:nvSpPr>
        <p:spPr>
          <a:xfrm>
            <a:off x="640080" y="3200400"/>
            <a:ext cx="3657600" cy="475488"/>
          </a:xfrm>
          <a:prstGeom prst="roundRect">
            <a:avLst>
              <a:gd name="adj" fmla="val 50000"/>
            </a:avLst>
          </a:prstGeom>
          <a:solidFill>
            <a:srgbClr val="010B66"/>
          </a:solidFill>
          <a:ln w="15875">
            <a:solidFill>
              <a:srgbClr val="33FC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Book on the website →</a:t>
            </a:r>
          </a:p>
        </p:txBody>
      </p:sp>
      <p:sp>
        <p:nvSpPr>
          <p:cNvPr id="9" name="Rounded Rectangle 8">
            <a:hlinkClick r:id="rId3"/>
          </p:cNvPr>
          <p:cNvSpPr/>
          <p:nvPr/>
        </p:nvSpPr>
        <p:spPr>
          <a:xfrm>
            <a:off x="4480560" y="3200400"/>
            <a:ext cx="2834640" cy="475488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15875">
            <a:solidFill>
              <a:srgbClr val="33FC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Call (604) 906-2693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23360"/>
            <a:ext cx="10698480" cy="1645920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06240"/>
            <a:ext cx="102412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400" b="1">
                <a:solidFill>
                  <a:srgbClr val="0A0A0A"/>
                </a:solidFill>
                <a:latin typeface="Calibri"/>
              </a:rPr>
              <a:t>Contact</a:t>
            </a:r>
          </a:p>
          <a:p>
            <a:pPr>
              <a:spcAft>
                <a:spcPts val="500"/>
              </a:spcAft>
            </a:pPr>
            <a:r>
              <a:rPr sz="1500" b="0">
                <a:solidFill>
                  <a:srgbClr val="6B7280"/>
                </a:solidFill>
                <a:latin typeface="Calibri"/>
              </a:rPr>
              <a:t>www.codsphere.com/contact  ·  info@codsphere.ca  ·  (604) 906-2693</a:t>
            </a:r>
          </a:p>
          <a:p>
            <a:pPr>
              <a:spcAft>
                <a:spcPts val="500"/>
              </a:spcAft>
            </a:pPr>
            <a:r>
              <a:rPr sz="1500" b="0">
                <a:solidFill>
                  <a:srgbClr val="6B7280"/>
                </a:solidFill>
                <a:latin typeface="Calibri"/>
              </a:rPr>
              <a:t>Downloads: www.codsphere.com/resources</a:t>
            </a:r>
          </a:p>
          <a:p>
            <a:pPr>
              <a:spcAft>
                <a:spcPts val="500"/>
              </a:spcAft>
            </a:pPr>
            <a:r>
              <a:rPr sz="1400" b="0">
                <a:solidFill>
                  <a:srgbClr val="6B7280"/>
                </a:solidFill>
                <a:latin typeface="Calibri"/>
              </a:rPr>
              <a:t>Vancouver, BC  ·  Mon–Fri · 09:00–21:00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355080"/>
            <a:ext cx="10881360" cy="9144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logo-bla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6446520"/>
            <a:ext cx="804672" cy="20116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14800" y="644652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6B7280"/>
                </a:solidFill>
                <a:latin typeface="Calibri"/>
              </a:rPr>
              <a:t>www.codsphere.com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24160" y="6446520"/>
            <a:ext cx="1280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Calibri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